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2" r:id="rId2"/>
    <p:sldId id="271" r:id="rId3"/>
    <p:sldId id="256" r:id="rId4"/>
    <p:sldId id="257" r:id="rId5"/>
    <p:sldId id="258" r:id="rId6"/>
    <p:sldId id="259" r:id="rId7"/>
    <p:sldId id="264" r:id="rId8"/>
    <p:sldId id="260" r:id="rId9"/>
    <p:sldId id="261" r:id="rId10"/>
    <p:sldId id="262" r:id="rId11"/>
    <p:sldId id="266" r:id="rId12"/>
    <p:sldId id="267" r:id="rId13"/>
    <p:sldId id="269" r:id="rId14"/>
    <p:sldId id="268" r:id="rId15"/>
    <p:sldId id="270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B4A8"/>
    <a:srgbClr val="1C8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936D6A-CAFB-4108-8413-4B77A9B470D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B4E87DFC-5C94-402B-8EA1-5DBD81D673AB}">
      <dgm:prSet/>
      <dgm:spPr/>
      <dgm:t>
        <a:bodyPr/>
        <a:lstStyle/>
        <a:p>
          <a:r>
            <a:rPr lang="en-US" dirty="0" err="1">
              <a:solidFill>
                <a:schemeClr val="accent1">
                  <a:lumMod val="40000"/>
                  <a:lumOff val="60000"/>
                </a:schemeClr>
              </a:solidFill>
            </a:rPr>
            <a:t>Essentiële</a:t>
          </a:r>
          <a:r>
            <a:rPr lang="en-US" dirty="0">
              <a:solidFill>
                <a:schemeClr val="accent1">
                  <a:lumMod val="40000"/>
                  <a:lumOff val="60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40000"/>
                  <a:lumOff val="60000"/>
                </a:schemeClr>
              </a:solidFill>
            </a:rPr>
            <a:t>informatie</a:t>
          </a:r>
          <a:r>
            <a:rPr lang="en-US" dirty="0">
              <a:solidFill>
                <a:schemeClr val="accent1">
                  <a:lumMod val="40000"/>
                  <a:lumOff val="60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40000"/>
                  <a:lumOff val="60000"/>
                </a:schemeClr>
              </a:solidFill>
            </a:rPr>
            <a:t>voor</a:t>
          </a:r>
          <a:r>
            <a:rPr lang="en-US" dirty="0">
              <a:solidFill>
                <a:schemeClr val="accent1">
                  <a:lumMod val="40000"/>
                  <a:lumOff val="60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40000"/>
                  <a:lumOff val="60000"/>
                </a:schemeClr>
              </a:solidFill>
            </a:rPr>
            <a:t>stichtingen</a:t>
          </a:r>
          <a:r>
            <a:rPr lang="en-US" dirty="0">
              <a:solidFill>
                <a:schemeClr val="accent1">
                  <a:lumMod val="40000"/>
                  <a:lumOff val="60000"/>
                </a:schemeClr>
              </a:solidFill>
            </a:rPr>
            <a:t> </a:t>
          </a:r>
          <a:r>
            <a:rPr lang="en-US" dirty="0" err="1">
              <a:solidFill>
                <a:schemeClr val="accent1">
                  <a:lumMod val="40000"/>
                  <a:lumOff val="60000"/>
                </a:schemeClr>
              </a:solidFill>
            </a:rPr>
            <a:t>en</a:t>
          </a:r>
          <a:r>
            <a:rPr lang="en-US" dirty="0">
              <a:solidFill>
                <a:schemeClr val="accent1">
                  <a:lumMod val="40000"/>
                  <a:lumOff val="60000"/>
                </a:schemeClr>
              </a:solidFill>
            </a:rPr>
            <a:t> vrijwilligers</a:t>
          </a:r>
        </a:p>
      </dgm:t>
    </dgm:pt>
    <dgm:pt modelId="{9A3CC35C-7CEE-48DF-9D02-ED54A6CBA1C4}" type="parTrans" cxnId="{C73AADE7-12EB-4C41-B175-912A9C1FDB48}">
      <dgm:prSet/>
      <dgm:spPr/>
      <dgm:t>
        <a:bodyPr/>
        <a:lstStyle/>
        <a:p>
          <a:endParaRPr lang="en-US"/>
        </a:p>
      </dgm:t>
    </dgm:pt>
    <dgm:pt modelId="{57F9B652-45D2-4423-B605-32B1BF7C1E8E}" type="sibTrans" cxnId="{C73AADE7-12EB-4C41-B175-912A9C1FDB48}">
      <dgm:prSet/>
      <dgm:spPr/>
      <dgm:t>
        <a:bodyPr/>
        <a:lstStyle/>
        <a:p>
          <a:endParaRPr lang="en-US"/>
        </a:p>
      </dgm:t>
    </dgm:pt>
    <dgm:pt modelId="{2DB0918E-38B8-4238-9BF4-D0E4D547D85E}">
      <dgm:prSet/>
      <dgm:spPr/>
      <dgm:t>
        <a:bodyPr/>
        <a:lstStyle/>
        <a:p>
          <a:r>
            <a:rPr lang="en-US" b="1" dirty="0">
              <a:solidFill>
                <a:schemeClr val="accent1">
                  <a:lumMod val="40000"/>
                  <a:lumOff val="60000"/>
                </a:schemeClr>
              </a:solidFill>
            </a:rPr>
            <a:t>www.zooco.nl</a:t>
          </a:r>
        </a:p>
      </dgm:t>
    </dgm:pt>
    <dgm:pt modelId="{8644EBFF-9A4D-45CB-9C10-10B27BEB93A8}" type="parTrans" cxnId="{DED27D24-4EC0-415D-A06F-6E6CEA6C112E}">
      <dgm:prSet/>
      <dgm:spPr/>
      <dgm:t>
        <a:bodyPr/>
        <a:lstStyle/>
        <a:p>
          <a:endParaRPr lang="en-US"/>
        </a:p>
      </dgm:t>
    </dgm:pt>
    <dgm:pt modelId="{FA3FA2CD-3937-4CD4-B046-62B3E7B82705}" type="sibTrans" cxnId="{DED27D24-4EC0-415D-A06F-6E6CEA6C112E}">
      <dgm:prSet/>
      <dgm:spPr/>
      <dgm:t>
        <a:bodyPr/>
        <a:lstStyle/>
        <a:p>
          <a:endParaRPr lang="en-US"/>
        </a:p>
      </dgm:t>
    </dgm:pt>
    <dgm:pt modelId="{66499F16-C3F9-43E6-A461-3364C8E7BB91}" type="pres">
      <dgm:prSet presAssocID="{DA936D6A-CAFB-4108-8413-4B77A9B470D5}" presName="root" presStyleCnt="0">
        <dgm:presLayoutVars>
          <dgm:dir/>
          <dgm:resizeHandles val="exact"/>
        </dgm:presLayoutVars>
      </dgm:prSet>
      <dgm:spPr/>
    </dgm:pt>
    <dgm:pt modelId="{0463A8AD-06AF-404A-A434-7E87E2E97543}" type="pres">
      <dgm:prSet presAssocID="{B4E87DFC-5C94-402B-8EA1-5DBD81D673AB}" presName="compNode" presStyleCnt="0"/>
      <dgm:spPr/>
    </dgm:pt>
    <dgm:pt modelId="{652F0AC5-FC96-4E66-BCAA-13096EE2D638}" type="pres">
      <dgm:prSet presAssocID="{B4E87DFC-5C94-402B-8EA1-5DBD81D673AB}" presName="bgRect" presStyleLbl="bgShp" presStyleIdx="0" presStyleCnt="2"/>
      <dgm:spPr/>
    </dgm:pt>
    <dgm:pt modelId="{D5058DB8-1A90-4C1F-8125-8BE5096AB099}" type="pres">
      <dgm:prSet presAssocID="{B4E87DFC-5C94-402B-8EA1-5DBD81D673A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ep"/>
        </a:ext>
      </dgm:extLst>
    </dgm:pt>
    <dgm:pt modelId="{74581765-50F4-4B42-A939-BDC7F92D28EC}" type="pres">
      <dgm:prSet presAssocID="{B4E87DFC-5C94-402B-8EA1-5DBD81D673AB}" presName="spaceRect" presStyleCnt="0"/>
      <dgm:spPr/>
    </dgm:pt>
    <dgm:pt modelId="{0A52B461-D960-4623-A6F5-6F6FCDB4278B}" type="pres">
      <dgm:prSet presAssocID="{B4E87DFC-5C94-402B-8EA1-5DBD81D673AB}" presName="parTx" presStyleLbl="revTx" presStyleIdx="0" presStyleCnt="2">
        <dgm:presLayoutVars>
          <dgm:chMax val="0"/>
          <dgm:chPref val="0"/>
        </dgm:presLayoutVars>
      </dgm:prSet>
      <dgm:spPr/>
    </dgm:pt>
    <dgm:pt modelId="{9A839A25-71A1-4B0B-A028-F2A16EE19929}" type="pres">
      <dgm:prSet presAssocID="{57F9B652-45D2-4423-B605-32B1BF7C1E8E}" presName="sibTrans" presStyleCnt="0"/>
      <dgm:spPr/>
    </dgm:pt>
    <dgm:pt modelId="{FF697EA1-3E0A-465B-A588-C78A7FEB1655}" type="pres">
      <dgm:prSet presAssocID="{2DB0918E-38B8-4238-9BF4-D0E4D547D85E}" presName="compNode" presStyleCnt="0"/>
      <dgm:spPr/>
    </dgm:pt>
    <dgm:pt modelId="{2B0B09C9-DD6C-41EB-9166-5EECC56DD836}" type="pres">
      <dgm:prSet presAssocID="{2DB0918E-38B8-4238-9BF4-D0E4D547D85E}" presName="bgRect" presStyleLbl="bgShp" presStyleIdx="1" presStyleCnt="2"/>
      <dgm:spPr/>
    </dgm:pt>
    <dgm:pt modelId="{EB6AE314-7C01-4577-A559-12DE06619202}" type="pres">
      <dgm:prSet presAssocID="{2DB0918E-38B8-4238-9BF4-D0E4D547D85E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Americas"/>
        </a:ext>
      </dgm:extLst>
    </dgm:pt>
    <dgm:pt modelId="{BD94D7E0-5F20-4901-9FFD-88CDFDEEF0AD}" type="pres">
      <dgm:prSet presAssocID="{2DB0918E-38B8-4238-9BF4-D0E4D547D85E}" presName="spaceRect" presStyleCnt="0"/>
      <dgm:spPr/>
    </dgm:pt>
    <dgm:pt modelId="{B470440C-2A21-46F2-A5D9-9EC80C22A100}" type="pres">
      <dgm:prSet presAssocID="{2DB0918E-38B8-4238-9BF4-D0E4D547D85E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DED27D24-4EC0-415D-A06F-6E6CEA6C112E}" srcId="{DA936D6A-CAFB-4108-8413-4B77A9B470D5}" destId="{2DB0918E-38B8-4238-9BF4-D0E4D547D85E}" srcOrd="1" destOrd="0" parTransId="{8644EBFF-9A4D-45CB-9C10-10B27BEB93A8}" sibTransId="{FA3FA2CD-3937-4CD4-B046-62B3E7B82705}"/>
    <dgm:cxn modelId="{D0FF63C2-E294-46E0-8F07-833D9176CD6C}" type="presOf" srcId="{B4E87DFC-5C94-402B-8EA1-5DBD81D673AB}" destId="{0A52B461-D960-4623-A6F5-6F6FCDB4278B}" srcOrd="0" destOrd="0" presId="urn:microsoft.com/office/officeart/2018/2/layout/IconVerticalSolidList"/>
    <dgm:cxn modelId="{BA4322D3-7A5C-46DE-BBCC-48A5417617E4}" type="presOf" srcId="{2DB0918E-38B8-4238-9BF4-D0E4D547D85E}" destId="{B470440C-2A21-46F2-A5D9-9EC80C22A100}" srcOrd="0" destOrd="0" presId="urn:microsoft.com/office/officeart/2018/2/layout/IconVerticalSolidList"/>
    <dgm:cxn modelId="{E1B806DC-A97A-4E0D-A8C4-585252918918}" type="presOf" srcId="{DA936D6A-CAFB-4108-8413-4B77A9B470D5}" destId="{66499F16-C3F9-43E6-A461-3364C8E7BB91}" srcOrd="0" destOrd="0" presId="urn:microsoft.com/office/officeart/2018/2/layout/IconVerticalSolidList"/>
    <dgm:cxn modelId="{C73AADE7-12EB-4C41-B175-912A9C1FDB48}" srcId="{DA936D6A-CAFB-4108-8413-4B77A9B470D5}" destId="{B4E87DFC-5C94-402B-8EA1-5DBD81D673AB}" srcOrd="0" destOrd="0" parTransId="{9A3CC35C-7CEE-48DF-9D02-ED54A6CBA1C4}" sibTransId="{57F9B652-45D2-4423-B605-32B1BF7C1E8E}"/>
    <dgm:cxn modelId="{10D26BFA-F9C4-49A6-A982-2E03447E196F}" type="presParOf" srcId="{66499F16-C3F9-43E6-A461-3364C8E7BB91}" destId="{0463A8AD-06AF-404A-A434-7E87E2E97543}" srcOrd="0" destOrd="0" presId="urn:microsoft.com/office/officeart/2018/2/layout/IconVerticalSolidList"/>
    <dgm:cxn modelId="{CCBD4F28-E5C1-4183-8FE3-3FB0E67E9297}" type="presParOf" srcId="{0463A8AD-06AF-404A-A434-7E87E2E97543}" destId="{652F0AC5-FC96-4E66-BCAA-13096EE2D638}" srcOrd="0" destOrd="0" presId="urn:microsoft.com/office/officeart/2018/2/layout/IconVerticalSolidList"/>
    <dgm:cxn modelId="{9910DB81-1F55-4638-B75E-024ED12B3F57}" type="presParOf" srcId="{0463A8AD-06AF-404A-A434-7E87E2E97543}" destId="{D5058DB8-1A90-4C1F-8125-8BE5096AB099}" srcOrd="1" destOrd="0" presId="urn:microsoft.com/office/officeart/2018/2/layout/IconVerticalSolidList"/>
    <dgm:cxn modelId="{0FC08414-9EAF-4A76-998D-446F1AA2FEA6}" type="presParOf" srcId="{0463A8AD-06AF-404A-A434-7E87E2E97543}" destId="{74581765-50F4-4B42-A939-BDC7F92D28EC}" srcOrd="2" destOrd="0" presId="urn:microsoft.com/office/officeart/2018/2/layout/IconVerticalSolidList"/>
    <dgm:cxn modelId="{BB00E210-313F-4B36-95B4-2D817F45C1BE}" type="presParOf" srcId="{0463A8AD-06AF-404A-A434-7E87E2E97543}" destId="{0A52B461-D960-4623-A6F5-6F6FCDB4278B}" srcOrd="3" destOrd="0" presId="urn:microsoft.com/office/officeart/2018/2/layout/IconVerticalSolidList"/>
    <dgm:cxn modelId="{AF3DF54B-4037-4999-95BC-4596DF8DBF1C}" type="presParOf" srcId="{66499F16-C3F9-43E6-A461-3364C8E7BB91}" destId="{9A839A25-71A1-4B0B-A028-F2A16EE19929}" srcOrd="1" destOrd="0" presId="urn:microsoft.com/office/officeart/2018/2/layout/IconVerticalSolidList"/>
    <dgm:cxn modelId="{8F771C1E-D698-4F4B-A889-A6E9C1732CEE}" type="presParOf" srcId="{66499F16-C3F9-43E6-A461-3364C8E7BB91}" destId="{FF697EA1-3E0A-465B-A588-C78A7FEB1655}" srcOrd="2" destOrd="0" presId="urn:microsoft.com/office/officeart/2018/2/layout/IconVerticalSolidList"/>
    <dgm:cxn modelId="{D4F68FA5-DDE4-4167-B952-B9C439D86757}" type="presParOf" srcId="{FF697EA1-3E0A-465B-A588-C78A7FEB1655}" destId="{2B0B09C9-DD6C-41EB-9166-5EECC56DD836}" srcOrd="0" destOrd="0" presId="urn:microsoft.com/office/officeart/2018/2/layout/IconVerticalSolidList"/>
    <dgm:cxn modelId="{527F50BE-4278-467A-A2FA-0528BB0EFDF0}" type="presParOf" srcId="{FF697EA1-3E0A-465B-A588-C78A7FEB1655}" destId="{EB6AE314-7C01-4577-A559-12DE06619202}" srcOrd="1" destOrd="0" presId="urn:microsoft.com/office/officeart/2018/2/layout/IconVerticalSolidList"/>
    <dgm:cxn modelId="{62DE8C04-F55E-44D4-8DC9-A4E799B84833}" type="presParOf" srcId="{FF697EA1-3E0A-465B-A588-C78A7FEB1655}" destId="{BD94D7E0-5F20-4901-9FFD-88CDFDEEF0AD}" srcOrd="2" destOrd="0" presId="urn:microsoft.com/office/officeart/2018/2/layout/IconVerticalSolidList"/>
    <dgm:cxn modelId="{5041A8C7-76C7-4B2B-A5F8-5F8FD24E4D58}" type="presParOf" srcId="{FF697EA1-3E0A-465B-A588-C78A7FEB1655}" destId="{B470440C-2A21-46F2-A5D9-9EC80C22A10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2F0AC5-FC96-4E66-BCAA-13096EE2D638}">
      <dsp:nvSpPr>
        <dsp:cNvPr id="0" name=""/>
        <dsp:cNvSpPr/>
      </dsp:nvSpPr>
      <dsp:spPr>
        <a:xfrm>
          <a:off x="0" y="587394"/>
          <a:ext cx="8115299" cy="10844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058DB8-1A90-4C1F-8125-8BE5096AB099}">
      <dsp:nvSpPr>
        <dsp:cNvPr id="0" name=""/>
        <dsp:cNvSpPr/>
      </dsp:nvSpPr>
      <dsp:spPr>
        <a:xfrm>
          <a:off x="328037" y="831389"/>
          <a:ext cx="596431" cy="59643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52B461-D960-4623-A6F5-6F6FCDB4278B}">
      <dsp:nvSpPr>
        <dsp:cNvPr id="0" name=""/>
        <dsp:cNvSpPr/>
      </dsp:nvSpPr>
      <dsp:spPr>
        <a:xfrm>
          <a:off x="1252506" y="587394"/>
          <a:ext cx="6862792" cy="1084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68" tIns="114768" rIns="114768" bIns="11476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 err="1">
              <a:solidFill>
                <a:schemeClr val="accent1">
                  <a:lumMod val="40000"/>
                  <a:lumOff val="60000"/>
                </a:schemeClr>
              </a:solidFill>
            </a:rPr>
            <a:t>Essentiële</a:t>
          </a:r>
          <a:r>
            <a:rPr lang="en-US" sz="2500" kern="1200" dirty="0">
              <a:solidFill>
                <a:schemeClr val="accent1">
                  <a:lumMod val="40000"/>
                  <a:lumOff val="60000"/>
                </a:schemeClr>
              </a:solidFill>
            </a:rPr>
            <a:t> </a:t>
          </a:r>
          <a:r>
            <a:rPr lang="en-US" sz="2500" kern="1200" dirty="0" err="1">
              <a:solidFill>
                <a:schemeClr val="accent1">
                  <a:lumMod val="40000"/>
                  <a:lumOff val="60000"/>
                </a:schemeClr>
              </a:solidFill>
            </a:rPr>
            <a:t>informatie</a:t>
          </a:r>
          <a:r>
            <a:rPr lang="en-US" sz="2500" kern="1200" dirty="0">
              <a:solidFill>
                <a:schemeClr val="accent1">
                  <a:lumMod val="40000"/>
                  <a:lumOff val="60000"/>
                </a:schemeClr>
              </a:solidFill>
            </a:rPr>
            <a:t> </a:t>
          </a:r>
          <a:r>
            <a:rPr lang="en-US" sz="2500" kern="1200" dirty="0" err="1">
              <a:solidFill>
                <a:schemeClr val="accent1">
                  <a:lumMod val="40000"/>
                  <a:lumOff val="60000"/>
                </a:schemeClr>
              </a:solidFill>
            </a:rPr>
            <a:t>voor</a:t>
          </a:r>
          <a:r>
            <a:rPr lang="en-US" sz="2500" kern="1200" dirty="0">
              <a:solidFill>
                <a:schemeClr val="accent1">
                  <a:lumMod val="40000"/>
                  <a:lumOff val="60000"/>
                </a:schemeClr>
              </a:solidFill>
            </a:rPr>
            <a:t> </a:t>
          </a:r>
          <a:r>
            <a:rPr lang="en-US" sz="2500" kern="1200" dirty="0" err="1">
              <a:solidFill>
                <a:schemeClr val="accent1">
                  <a:lumMod val="40000"/>
                  <a:lumOff val="60000"/>
                </a:schemeClr>
              </a:solidFill>
            </a:rPr>
            <a:t>stichtingen</a:t>
          </a:r>
          <a:r>
            <a:rPr lang="en-US" sz="2500" kern="1200" dirty="0">
              <a:solidFill>
                <a:schemeClr val="accent1">
                  <a:lumMod val="40000"/>
                  <a:lumOff val="60000"/>
                </a:schemeClr>
              </a:solidFill>
            </a:rPr>
            <a:t> </a:t>
          </a:r>
          <a:r>
            <a:rPr lang="en-US" sz="2500" kern="1200" dirty="0" err="1">
              <a:solidFill>
                <a:schemeClr val="accent1">
                  <a:lumMod val="40000"/>
                  <a:lumOff val="60000"/>
                </a:schemeClr>
              </a:solidFill>
            </a:rPr>
            <a:t>en</a:t>
          </a:r>
          <a:r>
            <a:rPr lang="en-US" sz="2500" kern="1200" dirty="0">
              <a:solidFill>
                <a:schemeClr val="accent1">
                  <a:lumMod val="40000"/>
                  <a:lumOff val="60000"/>
                </a:schemeClr>
              </a:solidFill>
            </a:rPr>
            <a:t> vrijwilligers</a:t>
          </a:r>
        </a:p>
      </dsp:txBody>
      <dsp:txXfrm>
        <a:off x="1252506" y="587394"/>
        <a:ext cx="6862792" cy="1084421"/>
      </dsp:txXfrm>
    </dsp:sp>
    <dsp:sp modelId="{2B0B09C9-DD6C-41EB-9166-5EECC56DD836}">
      <dsp:nvSpPr>
        <dsp:cNvPr id="0" name=""/>
        <dsp:cNvSpPr/>
      </dsp:nvSpPr>
      <dsp:spPr>
        <a:xfrm>
          <a:off x="0" y="1942921"/>
          <a:ext cx="8115299" cy="10844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6AE314-7C01-4577-A559-12DE06619202}">
      <dsp:nvSpPr>
        <dsp:cNvPr id="0" name=""/>
        <dsp:cNvSpPr/>
      </dsp:nvSpPr>
      <dsp:spPr>
        <a:xfrm>
          <a:off x="328037" y="2186916"/>
          <a:ext cx="596431" cy="59643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70440C-2A21-46F2-A5D9-9EC80C22A100}">
      <dsp:nvSpPr>
        <dsp:cNvPr id="0" name=""/>
        <dsp:cNvSpPr/>
      </dsp:nvSpPr>
      <dsp:spPr>
        <a:xfrm>
          <a:off x="1252506" y="1942921"/>
          <a:ext cx="6862792" cy="1084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768" tIns="114768" rIns="114768" bIns="114768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solidFill>
                <a:schemeClr val="accent1">
                  <a:lumMod val="40000"/>
                  <a:lumOff val="60000"/>
                </a:schemeClr>
              </a:solidFill>
            </a:rPr>
            <a:t>www.zooco.nl</a:t>
          </a:r>
        </a:p>
      </dsp:txBody>
      <dsp:txXfrm>
        <a:off x="1252506" y="1942921"/>
        <a:ext cx="6862792" cy="10844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90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80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10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99137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54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792607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/>
              <a:t>Klikken om de tekststijl van het model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982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003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35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317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54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184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008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944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619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0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565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BCAD085-E8A6-8845-BD4E-CB4CCA059FC4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C1FF6DA9-008F-8B48-92A6-B652298478BF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3865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98C1D6EC-1B27-DF62-F63C-23252A224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" y="-1760403"/>
            <a:ext cx="9144000" cy="646517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BCE331B-6D84-5A9C-807F-97AD2D569E77}"/>
              </a:ext>
            </a:extLst>
          </p:cNvPr>
          <p:cNvSpPr txBox="1"/>
          <p:nvPr/>
        </p:nvSpPr>
        <p:spPr>
          <a:xfrm>
            <a:off x="482346" y="3392530"/>
            <a:ext cx="8179308" cy="2151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ZooCO </a:t>
            </a:r>
            <a:r>
              <a:rPr lang="en-US" sz="32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zet</a:t>
            </a:r>
            <a:r>
              <a:rPr lang="en-US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zich</a:t>
            </a:r>
            <a:r>
              <a:rPr lang="en-US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in </a:t>
            </a:r>
            <a:r>
              <a:rPr lang="en-US" sz="32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voor</a:t>
            </a:r>
            <a:r>
              <a:rPr lang="en-US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br>
              <a:rPr lang="en-US" sz="32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</a:br>
            <a:r>
              <a:rPr lang="en-US" sz="3200" b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</a:t>
            </a:r>
            <a:r>
              <a:rPr lang="en-US" sz="3200" b="1" i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lle </a:t>
            </a:r>
            <a:r>
              <a:rPr lang="en-US" sz="3200" b="1" i="1" u="sng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organisaties</a:t>
            </a:r>
            <a:r>
              <a:rPr lang="en-US" sz="3200" b="1" i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die </a:t>
            </a:r>
            <a:r>
              <a:rPr lang="en-US" sz="3200" b="1" i="1" u="sng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dieren</a:t>
            </a:r>
            <a:r>
              <a:rPr lang="en-US" sz="3200" b="1" i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3200" b="1" i="1" u="sng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houden</a:t>
            </a:r>
            <a:r>
              <a:rPr lang="en-US" sz="3200" b="1" i="1" u="sng" dirty="0">
                <a:solidFill>
                  <a:schemeClr val="bg2">
                    <a:lumMod val="20000"/>
                    <a:lumOff val="80000"/>
                  </a:schemeClr>
                </a:solidFill>
              </a:rPr>
              <a:t>!</a:t>
            </a:r>
          </a:p>
          <a:p>
            <a:pPr algn="ctr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5400" b="1" u="sng" dirty="0">
                <a:solidFill>
                  <a:srgbClr val="27B4A8"/>
                </a:solidFill>
              </a:rPr>
              <a:t>www.zooco.nl</a:t>
            </a:r>
            <a:endParaRPr lang="en-US" sz="5400" b="1" dirty="0">
              <a:solidFill>
                <a:srgbClr val="27B4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194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vogel, watervogel, snavel, veer&#10;&#10;Door AI gegenereerde inhoud is mogelijk onjuist.">
            <a:extLst>
              <a:ext uri="{FF2B5EF4-FFF2-40B4-BE49-F238E27FC236}">
                <a16:creationId xmlns:a16="http://schemas.microsoft.com/office/drawing/2014/main" id="{4CDDCACF-E693-CF5F-9D2C-30845B73BBD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2414016" y="-697322"/>
            <a:ext cx="7031736" cy="70317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16" y="-82638"/>
            <a:ext cx="6554867" cy="1524000"/>
          </a:xfrm>
        </p:spPr>
        <p:txBody>
          <a:bodyPr/>
          <a:lstStyle/>
          <a:p>
            <a:r>
              <a:rPr b="1" dirty="0">
                <a:solidFill>
                  <a:schemeClr val="accent3">
                    <a:lumMod val="75000"/>
                  </a:schemeClr>
                </a:solidFill>
              </a:rPr>
              <a:t>CITES &amp; </a:t>
            </a:r>
            <a:r>
              <a:rPr b="1" dirty="0" err="1">
                <a:solidFill>
                  <a:schemeClr val="accent3">
                    <a:lumMod val="75000"/>
                  </a:schemeClr>
                </a:solidFill>
              </a:rPr>
              <a:t>Exoten</a:t>
            </a:r>
            <a:r>
              <a:rPr b="1" dirty="0">
                <a:solidFill>
                  <a:schemeClr val="accent3">
                    <a:lumMod val="75000"/>
                  </a:schemeClr>
                </a:solidFill>
              </a:rPr>
              <a:t>: Extra regels, extra </a:t>
            </a:r>
            <a:r>
              <a:rPr b="1" dirty="0" err="1">
                <a:solidFill>
                  <a:schemeClr val="accent3">
                    <a:lumMod val="75000"/>
                  </a:schemeClr>
                </a:solidFill>
              </a:rPr>
              <a:t>risico’s</a:t>
            </a:r>
            <a:endParaRPr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6617" y="118872"/>
            <a:ext cx="5367528" cy="6565392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Sommige</a:t>
            </a: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soorten</a:t>
            </a: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vallen</a:t>
            </a: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onder</a:t>
            </a: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CITES: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Strenge regels </a:t>
            </a:r>
            <a:r>
              <a:rPr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voor</a:t>
            </a: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bezit</a:t>
            </a: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/</a:t>
            </a:r>
            <a:r>
              <a:rPr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vervoer</a:t>
            </a:r>
            <a:endParaRPr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q"/>
            </a:pPr>
            <a:r>
              <a:rPr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Documentatie</a:t>
            </a: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vereist</a:t>
            </a:r>
            <a:endParaRPr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Voor </a:t>
            </a:r>
            <a:r>
              <a:rPr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invasieve</a:t>
            </a: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exoten</a:t>
            </a: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gelden</a:t>
            </a: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aparte</a:t>
            </a: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regels.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Check </a:t>
            </a:r>
            <a:r>
              <a:rPr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vóór</a:t>
            </a: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opvang</a:t>
            </a: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om </a:t>
            </a:r>
            <a:r>
              <a:rPr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boetes</a:t>
            </a: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te</a:t>
            </a: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voorkomen</a:t>
            </a: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</a:t>
            </a:r>
          </a:p>
          <a:p>
            <a:pPr marL="0" indent="0">
              <a:buNone/>
            </a:pPr>
            <a:endParaRPr lang="nl-NL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Meer info: CITES.nl / RVO.nl</a:t>
            </a:r>
          </a:p>
        </p:txBody>
      </p:sp>
      <p:pic>
        <p:nvPicPr>
          <p:cNvPr id="4" name="Afbeelding 3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C14F5522-20FB-7660-E7A5-727E6D3F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368" y="5774253"/>
            <a:ext cx="1558660" cy="1102035"/>
          </a:xfrm>
          <a:prstGeom prst="rect">
            <a:avLst/>
          </a:prstGeom>
        </p:spPr>
      </p:pic>
    </p:spTree>
  </p:cSld>
  <p:clrMapOvr>
    <a:masterClrMapping/>
  </p:clrMapOvr>
  <p:transition spd="slow" advTm="12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D7A52D-72EE-3002-6F39-8E92FE97FE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DA03C-EEEA-C5EA-D8A4-3CB154967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943" y="1441362"/>
            <a:ext cx="8257031" cy="25721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800" b="1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Onze Expertise Omvat o.a.:</a:t>
            </a:r>
            <a:endParaRPr lang="nl-NL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Wet- en Regelgeving:</a:t>
            </a:r>
            <a:r>
              <a:rPr lang="nl-NL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Begeleiding bij vergunningaanvragen, naleving van wettelijke eisen en communicatie met overheidsinstanties zoals RVO en NVWA</a:t>
            </a:r>
            <a:r>
              <a:rPr lang="nl-NL" dirty="0">
                <a:solidFill>
                  <a:schemeClr val="tx2">
                    <a:lumMod val="40000"/>
                    <a:lumOff val="60000"/>
                  </a:schemeClr>
                </a:solidFill>
              </a:rPr>
              <a:t>. </a:t>
            </a:r>
          </a:p>
        </p:txBody>
      </p:sp>
      <p:pic>
        <p:nvPicPr>
          <p:cNvPr id="4" name="Afbeelding 3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522F0CE2-4BC3-DECA-685E-E6284DDD1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368" y="5774253"/>
            <a:ext cx="1558660" cy="110203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B50EB2-45F8-57B0-B2C1-79499407CE0B}"/>
              </a:ext>
            </a:extLst>
          </p:cNvPr>
          <p:cNvSpPr txBox="1">
            <a:spLocks/>
          </p:cNvSpPr>
          <p:nvPr/>
        </p:nvSpPr>
        <p:spPr>
          <a:xfrm>
            <a:off x="204216" y="-82638"/>
            <a:ext cx="8257031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b="1">
                <a:solidFill>
                  <a:schemeClr val="accent3">
                    <a:lumMod val="75000"/>
                  </a:schemeClr>
                </a:solidFill>
              </a:rPr>
              <a:t>Waarom                    Consultancy?</a:t>
            </a:r>
            <a:endParaRPr lang="nl-NL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7" name="Afbeelding 6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61D22EC4-8463-84ED-CD8D-5D7688569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144" y="-55348"/>
            <a:ext cx="2276856" cy="160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95554"/>
      </p:ext>
    </p:extLst>
  </p:cSld>
  <p:clrMapOvr>
    <a:masterClrMapping/>
  </p:clrMapOvr>
  <p:transition spd="slow" advTm="6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2C8F0C-1AE2-DB1B-6A7F-ED9F7D1CB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F9DE9-F5A4-9347-D6D1-5799715A2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087" y="1579206"/>
            <a:ext cx="8257031" cy="235271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nl-NL" sz="2800" b="1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Onze Expertise Omvat o.a.:</a:t>
            </a:r>
            <a:endParaRPr lang="nl-NL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Ontwerp en Inrichting:</a:t>
            </a:r>
            <a:r>
              <a:rPr lang="nl-NL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Advies bij het ontwerpen en optimaliseren van dierverblijven, inclusief naleving van EEP-richtlijnen en bevordering van dierenwelzijn.</a:t>
            </a:r>
          </a:p>
        </p:txBody>
      </p:sp>
      <p:pic>
        <p:nvPicPr>
          <p:cNvPr id="4" name="Afbeelding 3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DFC25342-EFE3-A980-70AA-A0AE36A0B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368" y="5774253"/>
            <a:ext cx="1558660" cy="110203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12798FF-A28A-2376-4170-C6D04B0CDA54}"/>
              </a:ext>
            </a:extLst>
          </p:cNvPr>
          <p:cNvSpPr txBox="1">
            <a:spLocks/>
          </p:cNvSpPr>
          <p:nvPr/>
        </p:nvSpPr>
        <p:spPr>
          <a:xfrm>
            <a:off x="204216" y="-82638"/>
            <a:ext cx="8257031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b="1">
                <a:solidFill>
                  <a:schemeClr val="accent3">
                    <a:lumMod val="75000"/>
                  </a:schemeClr>
                </a:solidFill>
              </a:rPr>
              <a:t>Waarom                    Consultancy?</a:t>
            </a:r>
            <a:endParaRPr lang="nl-NL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" name="Afbeelding 5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A5C83EAF-197A-2226-04DF-33C389D0A5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144" y="-55348"/>
            <a:ext cx="2276856" cy="160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67168"/>
      </p:ext>
    </p:extLst>
  </p:cSld>
  <p:clrMapOvr>
    <a:masterClrMapping/>
  </p:clrMapOvr>
  <p:transition spd="slow" advTm="7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77CEE-42FC-D8DE-D0E7-E69EFFD1E9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12D7F-8771-DE50-1669-3D33E1A65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441362"/>
            <a:ext cx="8257031" cy="256371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800" b="1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Onze Expertise Omvat o.a.:</a:t>
            </a:r>
            <a:endParaRPr lang="nl-NL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Dierregistratie en Protocollen:</a:t>
            </a:r>
            <a:r>
              <a:rPr lang="nl-NL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Implementatie van systemen zoals I&amp;R en ZIMS, en ontwikkeling van protocollen voor voeding, hygiëne en veiligheid.</a:t>
            </a:r>
          </a:p>
        </p:txBody>
      </p:sp>
      <p:pic>
        <p:nvPicPr>
          <p:cNvPr id="4" name="Afbeelding 3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16209329-DB4D-F9AA-6FAC-D042C726A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368" y="5774253"/>
            <a:ext cx="1558660" cy="110203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2745FA-6821-91E3-619A-63236B654068}"/>
              </a:ext>
            </a:extLst>
          </p:cNvPr>
          <p:cNvSpPr txBox="1">
            <a:spLocks/>
          </p:cNvSpPr>
          <p:nvPr/>
        </p:nvSpPr>
        <p:spPr>
          <a:xfrm>
            <a:off x="204216" y="-82638"/>
            <a:ext cx="8257031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b="1" dirty="0">
                <a:solidFill>
                  <a:schemeClr val="accent3">
                    <a:lumMod val="75000"/>
                  </a:schemeClr>
                </a:solidFill>
              </a:rPr>
              <a:t>Waarom                    Consultancy?</a:t>
            </a:r>
          </a:p>
        </p:txBody>
      </p:sp>
      <p:pic>
        <p:nvPicPr>
          <p:cNvPr id="6" name="Afbeelding 5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28712E77-B0A5-7A66-99D4-BF716675A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144" y="-55348"/>
            <a:ext cx="2276856" cy="160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8935"/>
      </p:ext>
    </p:extLst>
  </p:cSld>
  <p:clrMapOvr>
    <a:masterClrMapping/>
  </p:clrMapOvr>
  <p:transition spd="slow" advTm="7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8BE01-1723-1E4A-8288-C17ED03A2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F98E5-7F06-4872-A4E5-40C2BC3203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367" y="1197864"/>
            <a:ext cx="8257031" cy="28254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2800" b="1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Onze Expertise Omvat o.a.:</a:t>
            </a:r>
            <a:endParaRPr lang="nl-NL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Educatie en Conservatie:</a:t>
            </a:r>
            <a:r>
              <a:rPr lang="nl-NL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Ontwikkeling van educatieve programma's, opzetten van vrijwilligersorganisaties en formuleren van conservatieplannen, opzetten social media.</a:t>
            </a:r>
          </a:p>
        </p:txBody>
      </p:sp>
      <p:pic>
        <p:nvPicPr>
          <p:cNvPr id="4" name="Afbeelding 3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B929F7F6-4628-2550-E13C-3EEAA179E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368" y="5774253"/>
            <a:ext cx="1558660" cy="11020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0E022E9-20A1-A865-01F9-FBB0DA5E5E20}"/>
              </a:ext>
            </a:extLst>
          </p:cNvPr>
          <p:cNvSpPr txBox="1">
            <a:spLocks/>
          </p:cNvSpPr>
          <p:nvPr/>
        </p:nvSpPr>
        <p:spPr>
          <a:xfrm>
            <a:off x="204216" y="-82638"/>
            <a:ext cx="8257031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nl-NL" b="1">
                <a:solidFill>
                  <a:schemeClr val="accent3">
                    <a:lumMod val="75000"/>
                  </a:schemeClr>
                </a:solidFill>
              </a:rPr>
              <a:t>Waarom                    Consultancy?</a:t>
            </a:r>
            <a:endParaRPr lang="nl-NL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" name="Afbeelding 9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8C08658C-36E6-A81A-262C-4CF71D8E1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144" y="-55348"/>
            <a:ext cx="2276856" cy="160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38551"/>
      </p:ext>
    </p:extLst>
  </p:cSld>
  <p:clrMapOvr>
    <a:masterClrMapping/>
  </p:clrMapOvr>
  <p:transition spd="slow" advTm="7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E6A97-98BC-4019-F98C-C59460000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C0486-887D-7E9A-B982-F8C43B485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16" y="-82638"/>
            <a:ext cx="8257031" cy="1524000"/>
          </a:xfrm>
        </p:spPr>
        <p:txBody>
          <a:bodyPr/>
          <a:lstStyle/>
          <a:p>
            <a:r>
              <a:rPr lang="nl-NL" b="1" dirty="0">
                <a:solidFill>
                  <a:schemeClr val="accent3">
                    <a:lumMod val="75000"/>
                  </a:schemeClr>
                </a:solidFill>
              </a:rPr>
              <a:t>Waarom                    Consultancy?</a:t>
            </a:r>
            <a:endParaRPr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0C4F8A-2E63-FD4A-2977-C9CFE7A12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1554480"/>
            <a:ext cx="8257031" cy="23317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nl-NL" sz="2800" b="1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Onze Expertise Omvat o.a.:</a:t>
            </a:r>
            <a:endParaRPr lang="nl-NL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l-NL" sz="28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Gastlessen en Lezingen:</a:t>
            </a:r>
            <a:r>
              <a:rPr lang="nl-NL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Op maat gemaakte presentaties en trainingen om uw team te informeren over actuele wetgeving en best </a:t>
            </a:r>
            <a:r>
              <a:rPr lang="nl-NL" sz="2800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practices</a:t>
            </a:r>
            <a:r>
              <a:rPr lang="nl-NL" sz="28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in de sector</a:t>
            </a:r>
            <a:endParaRPr lang="nl-NL" sz="2800" dirty="0"/>
          </a:p>
        </p:txBody>
      </p:sp>
      <p:pic>
        <p:nvPicPr>
          <p:cNvPr id="4" name="Afbeelding 3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178EA66F-7089-A2A5-B1FE-575BD5F77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144" y="-55348"/>
            <a:ext cx="2276856" cy="160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007144"/>
      </p:ext>
    </p:extLst>
  </p:cSld>
  <p:clrMapOvr>
    <a:masterClrMapping/>
  </p:clrMapOvr>
  <p:transition spd="slow" advTm="7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persoon, Menselijk gezicht, person, buitenshuis&#10;&#10;Door AI gegenereerde inhoud is mogelijk onjuist.">
            <a:extLst>
              <a:ext uri="{FF2B5EF4-FFF2-40B4-BE49-F238E27FC236}">
                <a16:creationId xmlns:a16="http://schemas.microsoft.com/office/drawing/2014/main" id="{70A6A982-C600-AAE6-49D9-FF46B45528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 rot="5400000">
            <a:off x="3429000" y="1143000"/>
            <a:ext cx="6858000" cy="4572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89B78C9-CB44-0FFA-273C-F3CDB10266E6}"/>
              </a:ext>
            </a:extLst>
          </p:cNvPr>
          <p:cNvSpPr txBox="1"/>
          <p:nvPr/>
        </p:nvSpPr>
        <p:spPr>
          <a:xfrm>
            <a:off x="292608" y="192024"/>
            <a:ext cx="3995928" cy="63709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accent3"/>
                </a:solidFill>
              </a:rPr>
              <a:t>MEER WETEN?</a:t>
            </a:r>
          </a:p>
          <a:p>
            <a:endParaRPr lang="nl-NL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nl-NL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Heeft u specifieke vragen over uw situatie?</a:t>
            </a:r>
          </a:p>
          <a:p>
            <a:endParaRPr lang="nl-NL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nl-NL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Ik sta klaar om u verder te helpen en uw vragen te beantwoorden.</a:t>
            </a:r>
          </a:p>
          <a:p>
            <a:endParaRPr lang="nl-NL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nl-NL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Bezoek de kraam op deze informatiemarkt voor een persoonlijk gesprek.</a:t>
            </a:r>
          </a:p>
          <a:p>
            <a:endParaRPr lang="nl-NL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nl-NL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Of bezoek de website: </a:t>
            </a:r>
            <a:br>
              <a:rPr lang="nl-NL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endParaRPr lang="nl-NL" sz="24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r>
              <a:rPr lang="nl-NL" sz="24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www.                 .nl</a:t>
            </a:r>
            <a:endParaRPr lang="nl-NL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Afbeelding 7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110112FA-40EF-8539-7046-C155078B0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392" y="5819973"/>
            <a:ext cx="1558660" cy="1102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94879"/>
      </p:ext>
    </p:extLst>
  </p:cSld>
  <p:clrMapOvr>
    <a:masterClrMapping/>
  </p:clrMapOvr>
  <p:transition spd="slow" advTm="12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91A19049-4FE8-4A2F-AEED-CF53C86D9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4" name="Snip Diagonal Corner Rectangle 15">
            <a:extLst>
              <a:ext uri="{FF2B5EF4-FFF2-40B4-BE49-F238E27FC236}">
                <a16:creationId xmlns:a16="http://schemas.microsoft.com/office/drawing/2014/main" id="{0EDFFA12-494E-4803-98D4-7815E65B9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500" y="620722"/>
            <a:ext cx="2753006" cy="5286838"/>
          </a:xfrm>
          <a:prstGeom prst="snip2DiagRect">
            <a:avLst>
              <a:gd name="adj1" fmla="val 15804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fbeelding 1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5E41B595-2A1D-A6C5-74C3-226996E133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271" r="-1" b="7673"/>
          <a:stretch/>
        </p:blipFill>
        <p:spPr>
          <a:xfrm>
            <a:off x="843534" y="2633296"/>
            <a:ext cx="2032402" cy="1266167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688D2F-BB6A-BEF1-A0AD-1F8321BECD68}"/>
              </a:ext>
            </a:extLst>
          </p:cNvPr>
          <p:cNvSpPr txBox="1"/>
          <p:nvPr/>
        </p:nvSpPr>
        <p:spPr>
          <a:xfrm>
            <a:off x="3454326" y="-640080"/>
            <a:ext cx="5342201" cy="66811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Op </a:t>
            </a:r>
            <a:r>
              <a:rPr lang="en-US" sz="20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maat</a:t>
            </a: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gemaakt</a:t>
            </a: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advies</a:t>
            </a: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voor</a:t>
            </a: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de </a:t>
            </a:r>
            <a:r>
              <a:rPr lang="en-US" sz="20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volgende</a:t>
            </a: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organisaties</a:t>
            </a: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: 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(Wild)</a:t>
            </a:r>
            <a:r>
              <a:rPr lang="en-US" sz="20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opvangcentrum</a:t>
            </a:r>
            <a:endParaRPr lang="en-US" sz="20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Kinderboerderij</a:t>
            </a: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20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dierweides</a:t>
            </a:r>
            <a:endParaRPr lang="en-US" sz="2000" b="1" dirty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Zorgboerderij</a:t>
            </a: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Aquarium, 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Dierentuin,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Natuureducatiecentrum</a:t>
            </a: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, 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Museum met </a:t>
            </a:r>
            <a:r>
              <a:rPr lang="en-US" sz="20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levende</a:t>
            </a: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dieren</a:t>
            </a: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v"/>
            </a:pPr>
            <a:r>
              <a:rPr lang="en-US" sz="2000" b="1" dirty="0" err="1">
                <a:solidFill>
                  <a:schemeClr val="bg2">
                    <a:lumMod val="20000"/>
                    <a:lumOff val="80000"/>
                  </a:schemeClr>
                </a:solidFill>
              </a:rPr>
              <a:t>Overheden</a:t>
            </a:r>
            <a:r>
              <a:rPr lang="en-US" sz="2000" b="1" dirty="0">
                <a:solidFill>
                  <a:schemeClr val="bg2">
                    <a:lumMod val="20000"/>
                    <a:lumOff val="80000"/>
                  </a:schemeClr>
                </a:solidFill>
              </a:rPr>
              <a:t>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4989EFA4-96C5-4503-8017-D2CE662EB8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905229" y="2963333"/>
            <a:ext cx="2236395" cy="3208867"/>
            <a:chOff x="9206969" y="2963333"/>
            <a:chExt cx="2981858" cy="32088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5584CC7-A97D-40E0-A760-FDBBBB7A62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2DB1AE3-1E93-4048-BB83-757A3C7940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4E88C92-A5AB-4421-B94D-85AA003BAA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57D1F43-6875-443D-A459-65454B3D81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9289146B-3F32-4783-8CDB-4DAB8A800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4027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13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8" y="4487332"/>
            <a:ext cx="8347377" cy="15070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dirty="0"/>
              <a:t>Wilde Dierenopvang: Navigeren door Wet- en Regelgeving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DF049C7-DB45-69B7-449B-C2454A47F5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6052404"/>
              </p:ext>
            </p:extLst>
          </p:nvPr>
        </p:nvGraphicFramePr>
        <p:xfrm>
          <a:off x="513159" y="685800"/>
          <a:ext cx="8115299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Afbeelding 5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096ABFE5-B2F2-81AC-6C2B-6E159AAE6F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6368" y="5774253"/>
            <a:ext cx="1558660" cy="1102035"/>
          </a:xfrm>
          <a:prstGeom prst="rect">
            <a:avLst/>
          </a:prstGeom>
        </p:spPr>
      </p:pic>
    </p:spTree>
  </p:cSld>
  <p:clrMapOvr>
    <a:masterClrMapping/>
  </p:clrMapOvr>
  <p:transition spd="slow" advTm="7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Wilde rode vos in een besneeuwde omgeving">
            <a:extLst>
              <a:ext uri="{FF2B5EF4-FFF2-40B4-BE49-F238E27FC236}">
                <a16:creationId xmlns:a16="http://schemas.microsoft.com/office/drawing/2014/main" id="{EA106E4C-E79C-2B44-15E4-B0D2ADFCF9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4572000" y="22009"/>
            <a:ext cx="4572678" cy="6859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784" y="22009"/>
            <a:ext cx="8255938" cy="15070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nl-NL" b="1" dirty="0">
                <a:solidFill>
                  <a:schemeClr val="accent3">
                    <a:lumMod val="50000"/>
                  </a:schemeClr>
                </a:solidFill>
              </a:rPr>
              <a:t>Vragen over Wet- en Regelgeving? </a:t>
            </a:r>
            <a:br>
              <a:rPr lang="nl-NL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nl-NL" b="1" dirty="0">
                <a:solidFill>
                  <a:schemeClr val="accent3">
                    <a:lumMod val="50000"/>
                  </a:schemeClr>
                </a:solidFill>
              </a:rPr>
              <a:t>U bent niet de enige!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784" y="771890"/>
            <a:ext cx="4203056" cy="495055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nl-NL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De opvang van wilde dieren kent veel regels – maar die zijn niet altijd helder.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nl-NL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Onbedoelde fouten kunnen grote gevolgen hebben voor zowel mens als dier.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nl-NL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Met de juiste kennis voorkomt u problemen en vergroot u het welzijn van uw dieren.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nl-NL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Wij helpen u de juiste weg te vinden.</a:t>
            </a:r>
          </a:p>
        </p:txBody>
      </p:sp>
      <p:pic>
        <p:nvPicPr>
          <p:cNvPr id="5" name="Afbeelding 4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61D0D6FE-D8F0-A6A3-5B0A-D7A9A4FB2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204" y="5352313"/>
            <a:ext cx="2075688" cy="1467594"/>
          </a:xfrm>
          <a:prstGeom prst="rect">
            <a:avLst/>
          </a:prstGeom>
        </p:spPr>
      </p:pic>
    </p:spTree>
  </p:cSld>
  <p:clrMapOvr>
    <a:masterClrMapping/>
  </p:clrMapOvr>
  <p:transition spd="slow" advTm="14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5" y="76200"/>
            <a:ext cx="5778682" cy="1524000"/>
          </a:xfrm>
        </p:spPr>
        <p:txBody>
          <a:bodyPr/>
          <a:lstStyle/>
          <a:p>
            <a:r>
              <a:rPr b="1" dirty="0" err="1">
                <a:solidFill>
                  <a:schemeClr val="accent3">
                    <a:lumMod val="75000"/>
                  </a:schemeClr>
                </a:solidFill>
              </a:rPr>
              <a:t>Dierentuinvergunning</a:t>
            </a:r>
            <a:r>
              <a:rPr b="1" dirty="0">
                <a:solidFill>
                  <a:schemeClr val="accent3">
                    <a:lumMod val="75000"/>
                  </a:schemeClr>
                </a:solidFill>
              </a:rPr>
              <a:t>: </a:t>
            </a:r>
            <a:r>
              <a:rPr b="1" dirty="0" err="1">
                <a:solidFill>
                  <a:schemeClr val="accent3">
                    <a:lumMod val="75000"/>
                  </a:schemeClr>
                </a:solidFill>
              </a:rPr>
              <a:t>Wanneer</a:t>
            </a:r>
            <a:r>
              <a:rPr b="1" dirty="0">
                <a:solidFill>
                  <a:schemeClr val="accent3">
                    <a:lumMod val="75000"/>
                  </a:schemeClr>
                </a:solidFill>
              </a:rPr>
              <a:t> is het </a:t>
            </a:r>
            <a:r>
              <a:rPr b="1" dirty="0" err="1">
                <a:solidFill>
                  <a:schemeClr val="accent3">
                    <a:lumMod val="75000"/>
                  </a:schemeClr>
                </a:solidFill>
              </a:rPr>
              <a:t>verplicht</a:t>
            </a:r>
            <a:r>
              <a:rPr b="1" dirty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864" y="1689933"/>
            <a:ext cx="6554867" cy="4084320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Niet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elke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opvanglocatie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heeft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een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dierentuinvergunning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nodig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br>
              <a:rPr lang="nl-NL" b="1" dirty="0">
                <a:solidFill>
                  <a:schemeClr val="tx2">
                    <a:lumMod val="20000"/>
                    <a:lumOff val="80000"/>
                  </a:schemeClr>
                </a:solidFill>
              </a:rPr>
            </a:b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– maar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wanneer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wel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?</a:t>
            </a:r>
          </a:p>
          <a:p>
            <a:pPr>
              <a:buFont typeface="Wingdings" panose="05000000000000000000" pitchFamily="2" charset="2"/>
              <a:buChar char="v"/>
            </a:pP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Belangrijke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factoren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zijn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Toegankelijkheid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voor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publiek</a:t>
            </a:r>
            <a:endParaRPr lang="nl-NL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nl-NL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Soorten dieren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Duur van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verblijf</a:t>
            </a:r>
            <a:endParaRPr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Soms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geldt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een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uitzonderingspositie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voor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stichtingen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  <a:endParaRPr lang="nl-NL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nl-NL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lang="nl-NL" sz="2200" b="1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Tip: Zooco.nl zoekt het voor u uit.</a:t>
            </a:r>
          </a:p>
        </p:txBody>
      </p:sp>
      <p:pic>
        <p:nvPicPr>
          <p:cNvPr id="4" name="Afbeelding 3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FFBB820B-4F12-0B4A-0ED2-91BC31E6B3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368" y="5774253"/>
            <a:ext cx="1558660" cy="1102035"/>
          </a:xfrm>
          <a:prstGeom prst="rect">
            <a:avLst/>
          </a:prstGeom>
        </p:spPr>
      </p:pic>
      <p:pic>
        <p:nvPicPr>
          <p:cNvPr id="6" name="Afbeelding 5" descr="Profiel van een zwarte panter op een witte achtergrond">
            <a:extLst>
              <a:ext uri="{FF2B5EF4-FFF2-40B4-BE49-F238E27FC236}">
                <a16:creationId xmlns:a16="http://schemas.microsoft.com/office/drawing/2014/main" id="{1A577E63-0ACA-03F9-D285-52BB277BD6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575"/>
          <a:stretch/>
        </p:blipFill>
        <p:spPr>
          <a:xfrm>
            <a:off x="6595546" y="-8172"/>
            <a:ext cx="2548454" cy="3437171"/>
          </a:xfrm>
          <a:prstGeom prst="rect">
            <a:avLst/>
          </a:prstGeom>
        </p:spPr>
      </p:pic>
    </p:spTree>
  </p:cSld>
  <p:clrMapOvr>
    <a:masterClrMapping/>
  </p:clrMapOvr>
  <p:transition spd="slow" advTm="14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Afbeelding 34" descr="Close-up van een valparkiet">
            <a:extLst>
              <a:ext uri="{FF2B5EF4-FFF2-40B4-BE49-F238E27FC236}">
                <a16:creationId xmlns:a16="http://schemas.microsoft.com/office/drawing/2014/main" id="{8DB91B8B-7C8E-8128-05C9-1BD75B6656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-120855" y="0"/>
            <a:ext cx="4706570" cy="72672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004" y="44901"/>
            <a:ext cx="3613992" cy="33117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Regels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opvangcentrum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voor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beschermde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dieren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9" y="0"/>
            <a:ext cx="4572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78AE00C-0E73-8C95-70FE-FF1BE796C7D3}"/>
              </a:ext>
            </a:extLst>
          </p:cNvPr>
          <p:cNvSpPr txBox="1"/>
          <p:nvPr/>
        </p:nvSpPr>
        <p:spPr>
          <a:xfrm>
            <a:off x="4873752" y="192542"/>
            <a:ext cx="4082639" cy="6920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ts val="2912"/>
              </a:lnSpc>
              <a:buNone/>
            </a:pPr>
            <a:r>
              <a:rPr lang="nl-NL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Voor de opvang van welke dieren heeft u toestemming nodig?</a:t>
            </a:r>
          </a:p>
          <a:p>
            <a:pPr algn="l" fontAlgn="auto">
              <a:lnSpc>
                <a:spcPts val="2426"/>
              </a:lnSpc>
            </a:pPr>
            <a:r>
              <a:rPr lang="nl-NL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U heeft toestemming nodig voor de opvang van:</a:t>
            </a:r>
          </a:p>
          <a:p>
            <a:pPr algn="l" fontAlgn="auto">
              <a:lnSpc>
                <a:spcPts val="2426"/>
              </a:lnSpc>
            </a:pPr>
            <a:endParaRPr lang="nl-NL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285750" indent="-285750" algn="l" fontAlgn="t">
              <a:lnSpc>
                <a:spcPts val="2022"/>
              </a:lnSpc>
              <a:buFont typeface="Wingdings" panose="05000000000000000000" pitchFamily="2" charset="2"/>
              <a:buChar char="v"/>
            </a:pPr>
            <a:r>
              <a:rPr lang="nl-NL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__rijksFont_99240a"/>
              </a:rPr>
              <a:t>beschermde inheemse diersoorten: beschermde dieren die van nature in Nederland voorkomen, zoals egels, reeën, hazen of merels</a:t>
            </a:r>
            <a:br>
              <a:rPr lang="nl-NL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__rijksFont_99240a"/>
              </a:rPr>
            </a:br>
            <a:endParaRPr lang="nl-NL" b="1" i="0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__rijksFont_99240a"/>
            </a:endParaRPr>
          </a:p>
          <a:p>
            <a:pPr marL="285750" indent="-285750" algn="l" fontAlgn="t">
              <a:lnSpc>
                <a:spcPts val="2022"/>
              </a:lnSpc>
              <a:buFont typeface="Wingdings" panose="05000000000000000000" pitchFamily="2" charset="2"/>
              <a:buChar char="v"/>
            </a:pPr>
            <a:r>
              <a:rPr lang="nl-NL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__rijksFont_99240a"/>
              </a:rPr>
              <a:t>zeezoogdieren, zoals zeehonden, bruinvissen en dolfijnen</a:t>
            </a:r>
            <a:br>
              <a:rPr lang="nl-NL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__rijksFont_99240a"/>
              </a:rPr>
            </a:br>
            <a:endParaRPr lang="nl-NL" b="1" i="0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__rijksFont_99240a"/>
            </a:endParaRPr>
          </a:p>
          <a:p>
            <a:pPr marL="285750" indent="-285750" algn="l" fontAlgn="t">
              <a:lnSpc>
                <a:spcPts val="2022"/>
              </a:lnSpc>
              <a:buFont typeface="Wingdings" panose="05000000000000000000" pitchFamily="2" charset="2"/>
              <a:buChar char="v"/>
            </a:pPr>
            <a:r>
              <a:rPr lang="nl-NL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__rijksFont_99240a"/>
              </a:rPr>
              <a:t>beschermde uitheemse diersoorten: beschermde dieren die niet van nature in Nederland voorkomen, zoals parkieten of slangen</a:t>
            </a:r>
            <a:br>
              <a:rPr lang="nl-NL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__rijksFont_99240a"/>
              </a:rPr>
            </a:br>
            <a:endParaRPr lang="nl-NL" b="1" i="0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__rijksFont_99240a"/>
            </a:endParaRPr>
          </a:p>
          <a:p>
            <a:pPr marL="285750" indent="-285750" algn="l" fontAlgn="t">
              <a:lnSpc>
                <a:spcPts val="2022"/>
              </a:lnSpc>
              <a:buFont typeface="Wingdings" panose="05000000000000000000" pitchFamily="2" charset="2"/>
              <a:buChar char="v"/>
            </a:pPr>
            <a:r>
              <a:rPr lang="nl-NL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__rijksFont_99240a"/>
              </a:rPr>
              <a:t>invasieve exoten: dieren die niet van nature in Nederland voorkomen en die schadelijk zijn voor de Nederlandse natuur, zoals roodwangschildpadden of wasberen</a:t>
            </a:r>
          </a:p>
          <a:p>
            <a:pPr algn="l" fontAlgn="auto">
              <a:lnSpc>
                <a:spcPts val="2426"/>
              </a:lnSpc>
            </a:pPr>
            <a:endParaRPr lang="nl-NL" b="1" i="0" dirty="0">
              <a:solidFill>
                <a:schemeClr val="tx2">
                  <a:lumMod val="20000"/>
                  <a:lumOff val="80000"/>
                </a:schemeClr>
              </a:solidFill>
              <a:effectLst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endParaRPr lang="en-US" sz="1400" b="1" i="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25728C8B-FC3C-0C59-BC82-DA3047E15B1F}"/>
              </a:ext>
            </a:extLst>
          </p:cNvPr>
          <p:cNvSpPr txBox="1"/>
          <p:nvPr/>
        </p:nvSpPr>
        <p:spPr>
          <a:xfrm>
            <a:off x="479004" y="2664169"/>
            <a:ext cx="37043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__rijksFont_99240a"/>
              </a:rPr>
              <a:t>Wilt u (beschermde) dieren opvangen, die gewond, ziek of verzwakt zijn? Of dieren die de eigenaar niet meer wil hebben? </a:t>
            </a:r>
          </a:p>
          <a:p>
            <a:endParaRPr lang="nl-NL" sz="1200" b="1" i="0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__rijksFont_99240a"/>
            </a:endParaRPr>
          </a:p>
          <a:p>
            <a:r>
              <a:rPr lang="nl-NL" sz="1200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__rijksFont_99240a"/>
              </a:rPr>
              <a:t>Dan heeft u toestemming nodig van de provincie of het Rijk. Ook moet uw opvangcentrum aan voorwaarden voldoen.</a:t>
            </a:r>
            <a:endParaRPr lang="nl-NL" sz="12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3" name="Afbeelding 32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852C9128-7DC2-DF7E-56C7-6036FA63B2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86" y="5975935"/>
            <a:ext cx="1558660" cy="1102035"/>
          </a:xfrm>
          <a:prstGeom prst="rect">
            <a:avLst/>
          </a:prstGeom>
        </p:spPr>
      </p:pic>
    </p:spTree>
  </p:cSld>
  <p:clrMapOvr>
    <a:masterClrMapping/>
  </p:clrMapOvr>
  <p:transition spd="slow" advTm="18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6A0FC-2D4D-3A8C-D55D-7AA6D5696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019713EB-C07D-B5D5-38E5-3E4032D69B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62BAD0-2A5E-7C2D-CFE6-44E2EAFE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003" y="-411333"/>
            <a:ext cx="3613992" cy="331176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Regels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opvangcentrum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voor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beschermde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3">
                    <a:lumMod val="75000"/>
                  </a:schemeClr>
                </a:solidFill>
              </a:rPr>
              <a:t>dieren</a:t>
            </a:r>
            <a:r>
              <a:rPr lang="en-US" sz="2800" b="1" dirty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AF3748F9-1A6F-6354-AFAA-16957102B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9" y="0"/>
            <a:ext cx="4572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kstvak 22">
            <a:extLst>
              <a:ext uri="{FF2B5EF4-FFF2-40B4-BE49-F238E27FC236}">
                <a16:creationId xmlns:a16="http://schemas.microsoft.com/office/drawing/2014/main" id="{3A881FB6-BF03-B86C-98CC-55729994EEA9}"/>
              </a:ext>
            </a:extLst>
          </p:cNvPr>
          <p:cNvSpPr txBox="1"/>
          <p:nvPr/>
        </p:nvSpPr>
        <p:spPr>
          <a:xfrm>
            <a:off x="468101" y="2262385"/>
            <a:ext cx="370437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200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__rijksFont_99240a"/>
              </a:rPr>
              <a:t>Wilt u (beschermde) dieren opvangen, die gewond, ziek of verzwakt zijn? Of dieren die de eigenaar niet meer wil hebben? </a:t>
            </a:r>
          </a:p>
          <a:p>
            <a:endParaRPr lang="nl-NL" sz="1200" b="1" i="0" dirty="0">
              <a:solidFill>
                <a:schemeClr val="tx2">
                  <a:lumMod val="20000"/>
                  <a:lumOff val="80000"/>
                </a:schemeClr>
              </a:solidFill>
              <a:effectLst/>
              <a:latin typeface="__rijksFont_99240a"/>
            </a:endParaRPr>
          </a:p>
          <a:p>
            <a:r>
              <a:rPr lang="nl-NL" sz="1200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  <a:latin typeface="__rijksFont_99240a"/>
              </a:rPr>
              <a:t>Dan heeft u toestemming nodig van de provincie of het Rijk. Ook moet uw opvangcentrum aan voorwaarden voldoen.</a:t>
            </a:r>
            <a:endParaRPr lang="nl-NL" sz="12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54977D1E-809A-28D0-DF36-F1C3F4F0DA87}"/>
              </a:ext>
            </a:extLst>
          </p:cNvPr>
          <p:cNvSpPr txBox="1"/>
          <p:nvPr/>
        </p:nvSpPr>
        <p:spPr>
          <a:xfrm>
            <a:off x="4662383" y="44901"/>
            <a:ext cx="4481616" cy="67156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auto">
              <a:lnSpc>
                <a:spcPts val="2912"/>
              </a:lnSpc>
              <a:buNone/>
            </a:pPr>
            <a:r>
              <a:rPr lang="nl-NL" sz="1200" b="1" i="0" u="sng" dirty="0">
                <a:solidFill>
                  <a:schemeClr val="accent3">
                    <a:lumMod val="20000"/>
                    <a:lumOff val="80000"/>
                  </a:schemeClr>
                </a:solidFill>
                <a:effectLst/>
              </a:rPr>
              <a:t>Aan welke voorwaarden moet uw opvangcentrum voldoen?</a:t>
            </a:r>
          </a:p>
          <a:p>
            <a:pPr algn="l" fontAlgn="auto">
              <a:lnSpc>
                <a:spcPts val="2426"/>
              </a:lnSpc>
            </a:pPr>
            <a:endParaRPr lang="nl-NL" sz="1200" b="1" i="0" dirty="0">
              <a:solidFill>
                <a:schemeClr val="tx2">
                  <a:lumMod val="20000"/>
                  <a:lumOff val="80000"/>
                </a:schemeClr>
              </a:solidFill>
              <a:effectLst/>
            </a:endParaRPr>
          </a:p>
          <a:p>
            <a:pPr algn="l" fontAlgn="auto">
              <a:lnSpc>
                <a:spcPts val="2426"/>
              </a:lnSpc>
            </a:pPr>
            <a:r>
              <a:rPr lang="nl-NL" sz="1200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U kunt alleen toestemming aanvragen, als u aan de volgende voorwaarden voldoet:</a:t>
            </a:r>
          </a:p>
          <a:p>
            <a:pPr algn="l" fontAlgn="auto">
              <a:lnSpc>
                <a:spcPts val="2426"/>
              </a:lnSpc>
            </a:pPr>
            <a:endParaRPr lang="nl-NL" sz="1200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285750" indent="-285750" algn="l" fontAlgn="t">
              <a:lnSpc>
                <a:spcPts val="2022"/>
              </a:lnSpc>
              <a:buFont typeface="Wingdings" panose="05000000000000000000" pitchFamily="2" charset="2"/>
              <a:buChar char="v"/>
            </a:pPr>
            <a:r>
              <a:rPr lang="nl-NL" sz="1200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Uw opvangcentrum is een stichting of vereniging.</a:t>
            </a:r>
            <a:br>
              <a:rPr lang="nl-NL" sz="1200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</a:br>
            <a:endParaRPr lang="nl-NL" sz="1200" b="1" i="0" dirty="0">
              <a:solidFill>
                <a:schemeClr val="tx2">
                  <a:lumMod val="20000"/>
                  <a:lumOff val="80000"/>
                </a:schemeClr>
              </a:solidFill>
              <a:effectLst/>
            </a:endParaRPr>
          </a:p>
          <a:p>
            <a:pPr marL="285750" indent="-285750" algn="l" fontAlgn="t">
              <a:lnSpc>
                <a:spcPts val="2022"/>
              </a:lnSpc>
              <a:buFont typeface="Wingdings" panose="05000000000000000000" pitchFamily="2" charset="2"/>
              <a:buChar char="v"/>
            </a:pPr>
            <a:r>
              <a:rPr lang="nl-NL" sz="1200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U registreert alle dieren die u opvangt. Dat register heeft een aantal verplichte gegevens.</a:t>
            </a:r>
            <a:br>
              <a:rPr lang="nl-NL" sz="1200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</a:br>
            <a:endParaRPr lang="nl-NL" sz="1200" b="1" i="0" dirty="0">
              <a:solidFill>
                <a:schemeClr val="tx2">
                  <a:lumMod val="20000"/>
                  <a:lumOff val="80000"/>
                </a:schemeClr>
              </a:solidFill>
              <a:effectLst/>
            </a:endParaRPr>
          </a:p>
          <a:p>
            <a:pPr marL="285750" indent="-285750" algn="l" fontAlgn="t">
              <a:lnSpc>
                <a:spcPts val="2022"/>
              </a:lnSpc>
              <a:buFont typeface="Wingdings" panose="05000000000000000000" pitchFamily="2" charset="2"/>
              <a:buChar char="v"/>
            </a:pPr>
            <a:r>
              <a:rPr lang="nl-NL" sz="1200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Vangt u zeezoogdieren of uitheemse diersoorten op? Dan moet uw opvangcentrum voldoen aan de regels in de </a:t>
            </a:r>
            <a:r>
              <a:rPr lang="nl-NL" sz="1200" b="1" i="1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Bijlage bij de Beleidsregels kwaliteit opvang diersoorten</a:t>
            </a:r>
            <a:r>
              <a:rPr lang="nl-NL" sz="1200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.</a:t>
            </a:r>
            <a:br>
              <a:rPr lang="nl-NL" sz="1200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</a:br>
            <a:endParaRPr lang="nl-NL" sz="1200" b="1" i="0" dirty="0">
              <a:solidFill>
                <a:schemeClr val="tx2">
                  <a:lumMod val="20000"/>
                  <a:lumOff val="80000"/>
                </a:schemeClr>
              </a:solidFill>
              <a:effectLst/>
            </a:endParaRPr>
          </a:p>
          <a:p>
            <a:pPr marL="285750" indent="-285750" algn="l" fontAlgn="t">
              <a:lnSpc>
                <a:spcPts val="2022"/>
              </a:lnSpc>
              <a:buFont typeface="Wingdings" panose="05000000000000000000" pitchFamily="2" charset="2"/>
              <a:buChar char="v"/>
            </a:pPr>
            <a:r>
              <a:rPr lang="nl-NL" sz="1200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Vangt u (ook) invasieve exoten op? Dan moet uw opvangcentrum (ook) voldoen aan de regels in de </a:t>
            </a:r>
            <a:r>
              <a:rPr lang="nl-NL" sz="1200" b="1" i="1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Bijlage bij de Beleidsregel kwaliteit opvang invasieve uitheemse diersoorten</a:t>
            </a:r>
            <a:r>
              <a:rPr lang="nl-NL" sz="1200" b="1" i="0" dirty="0">
                <a:solidFill>
                  <a:schemeClr val="tx2">
                    <a:lumMod val="20000"/>
                    <a:lumOff val="80000"/>
                  </a:schemeClr>
                </a:solidFill>
                <a:effectLst/>
              </a:rPr>
              <a:t>. Daarnaast zorgt u ervoor dat deze invasieve exoten niet meer teruggaan naar de natuur.</a:t>
            </a:r>
          </a:p>
          <a:p>
            <a:pPr algn="l" fontAlgn="auto">
              <a:lnSpc>
                <a:spcPts val="2426"/>
              </a:lnSpc>
            </a:pPr>
            <a:endParaRPr lang="nl-NL" sz="1400" b="1" i="0" dirty="0">
              <a:solidFill>
                <a:srgbClr val="000000"/>
              </a:solidFill>
              <a:effectLst/>
              <a:latin typeface="__rijksFont_99240a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</a:pPr>
            <a:r>
              <a:rPr lang="en-US" sz="1400" b="1" i="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</a:p>
        </p:txBody>
      </p:sp>
      <p:pic>
        <p:nvPicPr>
          <p:cNvPr id="4" name="Afbeelding 3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575864CC-4339-7A4F-5E0A-36FDB1DDBF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" y="5800866"/>
            <a:ext cx="1558660" cy="1102035"/>
          </a:xfrm>
          <a:prstGeom prst="rect">
            <a:avLst/>
          </a:prstGeom>
        </p:spPr>
      </p:pic>
      <p:pic>
        <p:nvPicPr>
          <p:cNvPr id="10" name="Afbeelding 9" descr="Afbeelding met zoogdier, wasbeer, Kleine beren, Procyon&#10;&#10;Door AI gegenereerde inhoud is mogelijk onjuist.">
            <a:extLst>
              <a:ext uri="{FF2B5EF4-FFF2-40B4-BE49-F238E27FC236}">
                <a16:creationId xmlns:a16="http://schemas.microsoft.com/office/drawing/2014/main" id="{2A3D6F21-ED10-F4DE-5ADD-32ACF97545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2320289" y="3813867"/>
            <a:ext cx="2249424" cy="299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67504"/>
      </p:ext>
    </p:extLst>
  </p:cSld>
  <p:clrMapOvr>
    <a:masterClrMapping/>
  </p:clrMapOvr>
  <p:transition spd="slow" advTm="18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096" y="158154"/>
            <a:ext cx="6554867" cy="1524000"/>
          </a:xfrm>
        </p:spPr>
        <p:txBody>
          <a:bodyPr/>
          <a:lstStyle/>
          <a:p>
            <a:r>
              <a:rPr b="1" dirty="0">
                <a:solidFill>
                  <a:schemeClr val="accent3">
                    <a:lumMod val="75000"/>
                  </a:schemeClr>
                </a:solidFill>
              </a:rPr>
              <a:t>Hoe </a:t>
            </a:r>
            <a:r>
              <a:rPr b="1" dirty="0" err="1">
                <a:solidFill>
                  <a:schemeClr val="accent3">
                    <a:lumMod val="75000"/>
                  </a:schemeClr>
                </a:solidFill>
              </a:rPr>
              <a:t>creëer</a:t>
            </a:r>
            <a:r>
              <a:rPr b="1" dirty="0">
                <a:solidFill>
                  <a:schemeClr val="accent3">
                    <a:lumMod val="75000"/>
                  </a:schemeClr>
                </a:solidFill>
              </a:rPr>
              <a:t> je </a:t>
            </a:r>
            <a:r>
              <a:rPr b="1" dirty="0" err="1">
                <a:solidFill>
                  <a:schemeClr val="accent3">
                    <a:lumMod val="75000"/>
                  </a:schemeClr>
                </a:solidFill>
              </a:rPr>
              <a:t>een</a:t>
            </a:r>
            <a:r>
              <a:rPr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b="1" dirty="0" err="1">
                <a:solidFill>
                  <a:schemeClr val="accent3">
                    <a:lumMod val="75000"/>
                  </a:schemeClr>
                </a:solidFill>
              </a:rPr>
              <a:t>goed</a:t>
            </a:r>
            <a:r>
              <a:rPr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br>
              <a:rPr lang="nl-NL" b="1" dirty="0">
                <a:solidFill>
                  <a:schemeClr val="accent3">
                    <a:lumMod val="75000"/>
                  </a:schemeClr>
                </a:solidFill>
              </a:rPr>
            </a:br>
            <a:r>
              <a:rPr b="1" dirty="0" err="1">
                <a:solidFill>
                  <a:schemeClr val="accent3">
                    <a:lumMod val="75000"/>
                  </a:schemeClr>
                </a:solidFill>
              </a:rPr>
              <a:t>en</a:t>
            </a:r>
            <a:r>
              <a:rPr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b="1" dirty="0" err="1">
                <a:solidFill>
                  <a:schemeClr val="accent3">
                    <a:lumMod val="75000"/>
                  </a:schemeClr>
                </a:solidFill>
              </a:rPr>
              <a:t>veilig</a:t>
            </a:r>
            <a:r>
              <a:rPr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b="1" dirty="0" err="1">
                <a:solidFill>
                  <a:schemeClr val="accent3">
                    <a:lumMod val="75000"/>
                  </a:schemeClr>
                </a:solidFill>
              </a:rPr>
              <a:t>verblijf</a:t>
            </a:r>
            <a:r>
              <a:rPr b="1" dirty="0">
                <a:solidFill>
                  <a:schemeClr val="accent3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345" y="1481328"/>
            <a:ext cx="4462272" cy="445651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Verblijven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moeten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passen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bij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natuurlijke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behoeften</a:t>
            </a:r>
            <a:r>
              <a:rPr lang="nl-NL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van het dier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Ruimte</a:t>
            </a:r>
            <a:endParaRPr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Inrichting</a:t>
            </a:r>
            <a:endParaRPr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Ø"/>
            </a:pP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Klimaatbeheersing</a:t>
            </a:r>
            <a:endParaRPr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Eisen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verschillen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sterk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per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soort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Beperk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stress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en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voorkom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ontsnappingen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  <a:endParaRPr lang="nl-NL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Tip: </a:t>
            </a:r>
            <a:r>
              <a:rPr lang="nl-NL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ZooCO zoekt het voor u uit</a:t>
            </a:r>
            <a:endParaRPr b="1" i="1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Afbeelding 3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B2B4F95E-8843-16E1-5E6E-56DF105B0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6368" y="5774253"/>
            <a:ext cx="1558660" cy="1102035"/>
          </a:xfrm>
          <a:prstGeom prst="rect">
            <a:avLst/>
          </a:prstGeom>
        </p:spPr>
      </p:pic>
      <p:pic>
        <p:nvPicPr>
          <p:cNvPr id="8" name="Afbeelding 7" descr="Afbeelding met gebouw, kooi, Huisdierartikelen, buitenshuis&#10;&#10;Door AI gegenereerde inhoud is mogelijk onjuist.">
            <a:extLst>
              <a:ext uri="{FF2B5EF4-FFF2-40B4-BE49-F238E27FC236}">
                <a16:creationId xmlns:a16="http://schemas.microsoft.com/office/drawing/2014/main" id="{FE30CBA7-C404-6DCF-9BD6-2003A288DC9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5018484" y="-532730"/>
            <a:ext cx="4125516" cy="7390730"/>
          </a:xfrm>
          <a:prstGeom prst="rect">
            <a:avLst/>
          </a:prstGeom>
        </p:spPr>
      </p:pic>
    </p:spTree>
  </p:cSld>
  <p:clrMapOvr>
    <a:masterClrMapping/>
  </p:clrMapOvr>
  <p:transition spd="slow" advTm="10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Wolf in de sneeuw">
            <a:extLst>
              <a:ext uri="{FF2B5EF4-FFF2-40B4-BE49-F238E27FC236}">
                <a16:creationId xmlns:a16="http://schemas.microsoft.com/office/drawing/2014/main" id="{60EE2E84-4B48-BF6D-7A81-EDDB8CF706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8536" y="124968"/>
            <a:ext cx="6554867" cy="1524000"/>
          </a:xfrm>
        </p:spPr>
        <p:txBody>
          <a:bodyPr/>
          <a:lstStyle/>
          <a:p>
            <a:r>
              <a:rPr b="1" dirty="0" err="1">
                <a:solidFill>
                  <a:schemeClr val="accent3">
                    <a:lumMod val="75000"/>
                  </a:schemeClr>
                </a:solidFill>
              </a:rPr>
              <a:t>Educatie</a:t>
            </a:r>
            <a:r>
              <a:rPr b="1" dirty="0">
                <a:solidFill>
                  <a:schemeClr val="accent3">
                    <a:lumMod val="75000"/>
                  </a:schemeClr>
                </a:solidFill>
              </a:rPr>
              <a:t>: Deel </a:t>
            </a:r>
            <a:r>
              <a:rPr b="1" dirty="0" err="1">
                <a:solidFill>
                  <a:schemeClr val="accent3">
                    <a:lumMod val="75000"/>
                  </a:schemeClr>
                </a:solidFill>
              </a:rPr>
              <a:t>uw</a:t>
            </a:r>
            <a:r>
              <a:rPr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b="1" dirty="0" err="1">
                <a:solidFill>
                  <a:schemeClr val="accent3">
                    <a:lumMod val="75000"/>
                  </a:schemeClr>
                </a:solidFill>
              </a:rPr>
              <a:t>missie</a:t>
            </a:r>
            <a:r>
              <a:rPr b="1" dirty="0">
                <a:solidFill>
                  <a:schemeClr val="accent3">
                    <a:lumMod val="75000"/>
                  </a:schemeClr>
                </a:solidFill>
              </a:rPr>
              <a:t>, </a:t>
            </a:r>
            <a:r>
              <a:rPr b="1" dirty="0" err="1">
                <a:solidFill>
                  <a:schemeClr val="accent3">
                    <a:lumMod val="75000"/>
                  </a:schemeClr>
                </a:solidFill>
              </a:rPr>
              <a:t>zonder</a:t>
            </a:r>
            <a:r>
              <a:rPr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b="1" dirty="0" err="1">
                <a:solidFill>
                  <a:schemeClr val="accent3">
                    <a:lumMod val="75000"/>
                  </a:schemeClr>
                </a:solidFill>
              </a:rPr>
              <a:t>vergunningstress</a:t>
            </a:r>
            <a:endParaRPr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089" y="1545164"/>
            <a:ext cx="5428488" cy="458131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Educatie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verhoogt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draagvlak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Wat is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wél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mogelijk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zonder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vergunning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Voorlichtingsmateriaal</a:t>
            </a:r>
            <a:endParaRPr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Rondleidingen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op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afspraak</a:t>
            </a:r>
            <a:endParaRPr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Online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educatie</a:t>
            </a:r>
            <a:endParaRPr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Let op: Continu publiek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toegang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kan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leiden</a:t>
            </a:r>
            <a:r>
              <a:rPr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tot </a:t>
            </a:r>
            <a:r>
              <a:rPr b="1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vergunningplicht</a:t>
            </a:r>
            <a:r>
              <a:rPr lang="nl-NL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!!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nl-NL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Per gemeente zijn er verschillen</a:t>
            </a:r>
          </a:p>
          <a:p>
            <a:pPr marL="0" indent="0">
              <a:buNone/>
            </a:pPr>
            <a:endParaRPr lang="nl-NL" b="1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marL="0" indent="0">
              <a:buNone/>
            </a:pPr>
            <a:r>
              <a:rPr sz="1800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Tip: </a:t>
            </a:r>
            <a:r>
              <a:rPr lang="nl-NL" sz="1800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ZooCO helpt </a:t>
            </a:r>
            <a:r>
              <a:rPr sz="1800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met </a:t>
            </a:r>
            <a:r>
              <a:rPr sz="1800" b="1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educatieve</a:t>
            </a:r>
            <a:r>
              <a:rPr sz="1800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br>
              <a:rPr lang="nl-NL" sz="1800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sz="1800" b="1" i="1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programma’s</a:t>
            </a:r>
            <a:r>
              <a:rPr lang="nl-NL" sz="1800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en het opleiden van vrijwilligers</a:t>
            </a:r>
            <a:r>
              <a:rPr sz="1800" b="1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4" name="Afbeelding 3" descr="Afbeelding met tekst, Lettertype, Graphics, grafische vormgeving&#10;&#10;Door AI gegenereerde inhoud is mogelijk onjuist.">
            <a:extLst>
              <a:ext uri="{FF2B5EF4-FFF2-40B4-BE49-F238E27FC236}">
                <a16:creationId xmlns:a16="http://schemas.microsoft.com/office/drawing/2014/main" id="{65F480EA-17F2-4E92-0E32-9C7E048B6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368" y="5774253"/>
            <a:ext cx="1558660" cy="1102035"/>
          </a:xfrm>
          <a:prstGeom prst="rect">
            <a:avLst/>
          </a:prstGeom>
        </p:spPr>
      </p:pic>
    </p:spTree>
  </p:cSld>
  <p:clrMapOvr>
    <a:masterClrMapping/>
  </p:clrMapOvr>
  <p:transition spd="slow" advTm="12000">
    <p:wipe/>
  </p:transition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176</TotalTime>
  <Words>857</Words>
  <Application>Microsoft Office PowerPoint</Application>
  <PresentationFormat>Diavoorstelling (4:3)</PresentationFormat>
  <Paragraphs>105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2" baseType="lpstr">
      <vt:lpstr>__rijksFont_99240a</vt:lpstr>
      <vt:lpstr>Arial</vt:lpstr>
      <vt:lpstr>Century Gothic</vt:lpstr>
      <vt:lpstr>Wingdings</vt:lpstr>
      <vt:lpstr>Wingdings 3</vt:lpstr>
      <vt:lpstr>Segment</vt:lpstr>
      <vt:lpstr>PowerPoint-presentatie</vt:lpstr>
      <vt:lpstr>PowerPoint-presentatie</vt:lpstr>
      <vt:lpstr>Wilde Dierenopvang: Navigeren door Wet- en Regelgeving</vt:lpstr>
      <vt:lpstr>Vragen over Wet- en Regelgeving?  U bent niet de enige!</vt:lpstr>
      <vt:lpstr>Dierentuinvergunning: Wanneer is het verplicht?</vt:lpstr>
      <vt:lpstr>Regels opvangcentrum voor beschermde dieren?</vt:lpstr>
      <vt:lpstr>Regels opvangcentrum voor beschermde dieren?</vt:lpstr>
      <vt:lpstr>Hoe creëer je een goed  en veilig verblijf?</vt:lpstr>
      <vt:lpstr>Educatie: Deel uw missie, zonder vergunningstress</vt:lpstr>
      <vt:lpstr>CITES &amp; Exoten: Extra regels, extra risico’s</vt:lpstr>
      <vt:lpstr>PowerPoint-presentatie</vt:lpstr>
      <vt:lpstr>PowerPoint-presentatie</vt:lpstr>
      <vt:lpstr>PowerPoint-presentatie</vt:lpstr>
      <vt:lpstr>PowerPoint-presentatie</vt:lpstr>
      <vt:lpstr>Waarom                    Consultancy?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Remco Walravens</cp:lastModifiedBy>
  <cp:revision>4</cp:revision>
  <dcterms:created xsi:type="dcterms:W3CDTF">2013-01-27T09:14:16Z</dcterms:created>
  <dcterms:modified xsi:type="dcterms:W3CDTF">2025-04-11T18:59:24Z</dcterms:modified>
  <cp:category/>
</cp:coreProperties>
</file>